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335"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5859"/>
  </p:normalViewPr>
  <p:slideViewPr>
    <p:cSldViewPr snapToGrid="0" snapToObjects="1">
      <p:cViewPr>
        <p:scale>
          <a:sx n="153" d="100"/>
          <a:sy n="153" d="100"/>
        </p:scale>
        <p:origin x="1336" y="-1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39533-FC89-0248-A416-6505CFB0BB8B}" type="datetimeFigureOut">
              <a:rPr kumimoji="1" lang="ja-JP" altLang="en-US" smtClean="0"/>
              <a:t>2021/2/4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CE71E6-82A7-CA4A-8AB0-9D49CF112B11}" type="slidenum">
              <a:rPr kumimoji="1" lang="ja-JP" altLang="en-US" smtClean="0"/>
              <a:t>‹#›</a:t>
            </a:fld>
            <a:endParaRPr kumimoji="1" lang="ja-JP" altLang="en-US"/>
          </a:p>
        </p:txBody>
      </p:sp>
    </p:spTree>
    <p:extLst>
      <p:ext uri="{BB962C8B-B14F-4D97-AF65-F5344CB8AC3E}">
        <p14:creationId xmlns:p14="http://schemas.microsoft.com/office/powerpoint/2010/main" val="33985185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227669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219843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3458814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247748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230651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3936496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407256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19011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399735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322485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298D62-DDD2-BA42-AD34-411E1B8FF6D2}" type="datetimeFigureOut">
              <a:rPr kumimoji="1" lang="ja-JP" altLang="en-US" smtClean="0"/>
              <a:t>2021/2/4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402307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98D62-DDD2-BA42-AD34-411E1B8FF6D2}" type="datetimeFigureOut">
              <a:rPr kumimoji="1" lang="ja-JP" altLang="en-US" smtClean="0"/>
              <a:t>2021/2/4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EE783-FF41-9D4A-8D56-76CD01016C0B}" type="slidenum">
              <a:rPr kumimoji="1" lang="ja-JP" altLang="en-US" smtClean="0"/>
              <a:t>‹#›</a:t>
            </a:fld>
            <a:endParaRPr kumimoji="1" lang="ja-JP" altLang="en-US"/>
          </a:p>
        </p:txBody>
      </p:sp>
    </p:spTree>
    <p:extLst>
      <p:ext uri="{BB962C8B-B14F-4D97-AF65-F5344CB8AC3E}">
        <p14:creationId xmlns:p14="http://schemas.microsoft.com/office/powerpoint/2010/main" val="795418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 name="表 142">
            <a:extLst>
              <a:ext uri="{FF2B5EF4-FFF2-40B4-BE49-F238E27FC236}">
                <a16:creationId xmlns:a16="http://schemas.microsoft.com/office/drawing/2014/main" id="{9A3B1779-7CB8-024A-B488-8C0B7059CF19}"/>
              </a:ext>
            </a:extLst>
          </p:cNvPr>
          <p:cNvGraphicFramePr>
            <a:graphicFrameLocks noGrp="1"/>
          </p:cNvGraphicFramePr>
          <p:nvPr>
            <p:extLst>
              <p:ext uri="{D42A27DB-BD31-4B8C-83A1-F6EECF244321}">
                <p14:modId xmlns:p14="http://schemas.microsoft.com/office/powerpoint/2010/main" val="1218490930"/>
              </p:ext>
            </p:extLst>
          </p:nvPr>
        </p:nvGraphicFramePr>
        <p:xfrm>
          <a:off x="132622" y="933211"/>
          <a:ext cx="4414915" cy="1539404"/>
        </p:xfrm>
        <a:graphic>
          <a:graphicData uri="http://schemas.openxmlformats.org/drawingml/2006/table">
            <a:tbl>
              <a:tblPr firstRow="1" bandRow="1">
                <a:tableStyleId>{5C22544A-7EE6-4342-B048-85BDC9FD1C3A}</a:tableStyleId>
              </a:tblPr>
              <a:tblGrid>
                <a:gridCol w="631171">
                  <a:extLst>
                    <a:ext uri="{9D8B030D-6E8A-4147-A177-3AD203B41FA5}">
                      <a16:colId xmlns:a16="http://schemas.microsoft.com/office/drawing/2014/main" val="1645959028"/>
                    </a:ext>
                  </a:extLst>
                </a:gridCol>
                <a:gridCol w="849360">
                  <a:extLst>
                    <a:ext uri="{9D8B030D-6E8A-4147-A177-3AD203B41FA5}">
                      <a16:colId xmlns:a16="http://schemas.microsoft.com/office/drawing/2014/main" val="2284121875"/>
                    </a:ext>
                  </a:extLst>
                </a:gridCol>
                <a:gridCol w="2934384">
                  <a:extLst>
                    <a:ext uri="{9D8B030D-6E8A-4147-A177-3AD203B41FA5}">
                      <a16:colId xmlns:a16="http://schemas.microsoft.com/office/drawing/2014/main" val="2597553570"/>
                    </a:ext>
                  </a:extLst>
                </a:gridCol>
              </a:tblGrid>
              <a:tr h="290753">
                <a:tc rowSpan="4">
                  <a:txBody>
                    <a:bodyPr/>
                    <a:lstStyle/>
                    <a:p>
                      <a:r>
                        <a:rPr kumimoji="1" lang="ja-JP" altLang="en-US" sz="800" b="0">
                          <a:solidFill>
                            <a:schemeClr val="tx1"/>
                          </a:solidFill>
                        </a:rPr>
                        <a:t>申請者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a:solidFill>
                            <a:schemeClr val="tx1"/>
                          </a:solidFill>
                        </a:rPr>
                        <a:t>会社名</a:t>
                      </a:r>
                      <a:endParaRPr kumimoji="1" lang="en-US" altLang="ja-JP" sz="800" b="0" dirty="0">
                        <a:solidFill>
                          <a:schemeClr val="tx1"/>
                        </a:solidFill>
                      </a:endParaRPr>
                    </a:p>
                    <a:p>
                      <a:pPr algn="ctr"/>
                      <a:r>
                        <a:rPr kumimoji="1" lang="ja-JP" altLang="en-US" sz="800" b="0">
                          <a:solidFill>
                            <a:schemeClr val="tx1"/>
                          </a:solidFill>
                        </a:rPr>
                        <a:t>（団体名）</a:t>
                      </a:r>
                      <a:endParaRPr kumimoji="1" lang="en-US" altLang="ja-JP"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1843665"/>
                  </a:ext>
                </a:extLst>
              </a:tr>
              <a:tr h="415881">
                <a:tc vMerge="1">
                  <a:txBody>
                    <a:bodyPr/>
                    <a:lstStyle/>
                    <a:p>
                      <a:endParaRPr kumimoji="1" lang="ja-JP" altLang="en-US"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a:solidFill>
                            <a:schemeClr val="tx1"/>
                          </a:solidFill>
                        </a:rPr>
                        <a:t>住所・連絡先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kumimoji="1" lang="ja-JP" altLang="en-US" sz="800"/>
                        <a:t>〠</a:t>
                      </a:r>
                      <a:endParaRPr kumimoji="1" lang="en-US" altLang="ja-JP" sz="800" dirty="0"/>
                    </a:p>
                    <a:p>
                      <a:pPr>
                        <a:lnSpc>
                          <a:spcPct val="150000"/>
                        </a:lnSpc>
                      </a:pPr>
                      <a:r>
                        <a:rPr kumimoji="1" lang="en-US" altLang="ja-JP" sz="800" dirty="0"/>
                        <a:t>TEL </a:t>
                      </a:r>
                      <a:r>
                        <a:rPr kumimoji="1" lang="ja-JP" altLang="en-US" sz="800"/>
                        <a:t>（　　　　）　　　　　ー　　　　　　</a:t>
                      </a:r>
                      <a:endParaRPr kumimoji="1" lang="en-US" altLang="ja-JP" sz="800" dirty="0"/>
                    </a:p>
                    <a:p>
                      <a:pPr>
                        <a:lnSpc>
                          <a:spcPct val="150000"/>
                        </a:lnSpc>
                      </a:pPr>
                      <a:r>
                        <a:rPr kumimoji="1" lang="en-US" altLang="ja-JP" sz="800" dirty="0"/>
                        <a:t>FAX</a:t>
                      </a:r>
                      <a:r>
                        <a:rPr kumimoji="1" lang="ja-JP" altLang="en-US" sz="800"/>
                        <a:t>（</a:t>
                      </a:r>
                      <a:r>
                        <a:rPr kumimoji="1" lang="en-US" altLang="ja-JP" sz="800" dirty="0"/>
                        <a:t> </a:t>
                      </a:r>
                      <a:r>
                        <a:rPr kumimoji="1" lang="ja-JP" altLang="en-US" sz="800"/>
                        <a:t>　　　　）　　　　　ー</a:t>
                      </a:r>
                      <a:endParaRPr kumimoji="1" lang="en-US" altLang="ja-JP"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7594829"/>
                  </a:ext>
                </a:extLst>
              </a:tr>
              <a:tr h="290753">
                <a:tc vMerge="1">
                  <a:txBody>
                    <a:bodyPr/>
                    <a:lstStyle/>
                    <a:p>
                      <a:endParaRPr kumimoji="1" lang="ja-JP" altLang="en-US"/>
                    </a:p>
                  </a:txBody>
                  <a:tcPr/>
                </a:tc>
                <a:tc>
                  <a:txBody>
                    <a:bodyPr/>
                    <a:lstStyle/>
                    <a:p>
                      <a:pPr algn="ctr"/>
                      <a:r>
                        <a:rPr kumimoji="1" lang="ja-JP" altLang="en-US" sz="800">
                          <a:solidFill>
                            <a:schemeClr val="tx1"/>
                          </a:solidFill>
                        </a:rPr>
                        <a:t>主催者サイト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dirty="0"/>
                        <a:t>http://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213264"/>
                  </a:ext>
                </a:extLst>
              </a:tr>
              <a:tr h="290753">
                <a:tc vMerge="1">
                  <a:txBody>
                    <a:bodyPr/>
                    <a:lstStyle/>
                    <a:p>
                      <a:endParaRPr kumimoji="1" lang="ja-JP" altLang="en-US"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a:solidFill>
                            <a:schemeClr val="tx1"/>
                          </a:solidFill>
                        </a:rPr>
                        <a:t>責任者氏名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9949253"/>
                  </a:ext>
                </a:extLst>
              </a:tr>
            </a:tbl>
          </a:graphicData>
        </a:graphic>
      </p:graphicFrame>
      <p:graphicFrame>
        <p:nvGraphicFramePr>
          <p:cNvPr id="143" name="表 143">
            <a:extLst>
              <a:ext uri="{FF2B5EF4-FFF2-40B4-BE49-F238E27FC236}">
                <a16:creationId xmlns:a16="http://schemas.microsoft.com/office/drawing/2014/main" id="{D6A159F7-BF99-8841-95FC-4A7DD94C0284}"/>
              </a:ext>
            </a:extLst>
          </p:cNvPr>
          <p:cNvGraphicFramePr>
            <a:graphicFrameLocks noGrp="1"/>
          </p:cNvGraphicFramePr>
          <p:nvPr>
            <p:extLst>
              <p:ext uri="{D42A27DB-BD31-4B8C-83A1-F6EECF244321}">
                <p14:modId xmlns:p14="http://schemas.microsoft.com/office/powerpoint/2010/main" val="943236825"/>
              </p:ext>
            </p:extLst>
          </p:nvPr>
        </p:nvGraphicFramePr>
        <p:xfrm>
          <a:off x="4676774" y="2728860"/>
          <a:ext cx="4380514" cy="1462012"/>
        </p:xfrm>
        <a:graphic>
          <a:graphicData uri="http://schemas.openxmlformats.org/drawingml/2006/table">
            <a:tbl>
              <a:tblPr firstRow="1" bandRow="1">
                <a:tableStyleId>{5C22544A-7EE6-4342-B048-85BDC9FD1C3A}</a:tableStyleId>
              </a:tblPr>
              <a:tblGrid>
                <a:gridCol w="1108009">
                  <a:extLst>
                    <a:ext uri="{9D8B030D-6E8A-4147-A177-3AD203B41FA5}">
                      <a16:colId xmlns:a16="http://schemas.microsoft.com/office/drawing/2014/main" val="481133477"/>
                    </a:ext>
                  </a:extLst>
                </a:gridCol>
                <a:gridCol w="548640">
                  <a:extLst>
                    <a:ext uri="{9D8B030D-6E8A-4147-A177-3AD203B41FA5}">
                      <a16:colId xmlns:a16="http://schemas.microsoft.com/office/drawing/2014/main" val="3110760868"/>
                    </a:ext>
                  </a:extLst>
                </a:gridCol>
                <a:gridCol w="904775">
                  <a:extLst>
                    <a:ext uri="{9D8B030D-6E8A-4147-A177-3AD203B41FA5}">
                      <a16:colId xmlns:a16="http://schemas.microsoft.com/office/drawing/2014/main" val="1274585884"/>
                    </a:ext>
                  </a:extLst>
                </a:gridCol>
                <a:gridCol w="933650">
                  <a:extLst>
                    <a:ext uri="{9D8B030D-6E8A-4147-A177-3AD203B41FA5}">
                      <a16:colId xmlns:a16="http://schemas.microsoft.com/office/drawing/2014/main" val="905344043"/>
                    </a:ext>
                  </a:extLst>
                </a:gridCol>
                <a:gridCol w="885440">
                  <a:extLst>
                    <a:ext uri="{9D8B030D-6E8A-4147-A177-3AD203B41FA5}">
                      <a16:colId xmlns:a16="http://schemas.microsoft.com/office/drawing/2014/main" val="2486083102"/>
                    </a:ext>
                  </a:extLst>
                </a:gridCol>
              </a:tblGrid>
              <a:tr h="200793">
                <a:tc>
                  <a:txBody>
                    <a:bodyPr/>
                    <a:lstStyle/>
                    <a:p>
                      <a:pPr algn="ctr"/>
                      <a:r>
                        <a:rPr kumimoji="1" lang="ja-JP" altLang="en-US" sz="800" b="0">
                          <a:solidFill>
                            <a:schemeClr val="tx1"/>
                          </a:solidFill>
                        </a:rPr>
                        <a:t>品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a:solidFill>
                            <a:schemeClr val="tx1"/>
                          </a:solidFill>
                        </a:rPr>
                        <a:t>食　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a:solidFill>
                            <a:schemeClr val="tx1"/>
                          </a:solidFill>
                        </a:rPr>
                        <a:t>原材料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a:solidFill>
                            <a:schemeClr val="tx1"/>
                          </a:solidFill>
                        </a:rPr>
                        <a:t>保管方法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600" b="0">
                          <a:solidFill>
                            <a:schemeClr val="tx1"/>
                          </a:solidFill>
                        </a:rPr>
                        <a:t>調理場及び調理工程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1410233"/>
                  </a:ext>
                </a:extLst>
              </a:tr>
              <a:tr h="312163">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5065844"/>
                  </a:ext>
                </a:extLst>
              </a:tr>
              <a:tr h="312163">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8645953"/>
                  </a:ext>
                </a:extLst>
              </a:tr>
              <a:tr h="312163">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754814"/>
                  </a:ext>
                </a:extLst>
              </a:tr>
              <a:tr h="312163">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0762172"/>
                  </a:ext>
                </a:extLst>
              </a:tr>
            </a:tbl>
          </a:graphicData>
        </a:graphic>
      </p:graphicFrame>
      <p:sp>
        <p:nvSpPr>
          <p:cNvPr id="144" name="テキスト ボックス 143">
            <a:extLst>
              <a:ext uri="{FF2B5EF4-FFF2-40B4-BE49-F238E27FC236}">
                <a16:creationId xmlns:a16="http://schemas.microsoft.com/office/drawing/2014/main" id="{C737D477-3866-DC44-BBBC-72E210033D68}"/>
              </a:ext>
            </a:extLst>
          </p:cNvPr>
          <p:cNvSpPr txBox="1"/>
          <p:nvPr/>
        </p:nvSpPr>
        <p:spPr>
          <a:xfrm>
            <a:off x="4664147" y="6471097"/>
            <a:ext cx="4380514" cy="369332"/>
          </a:xfrm>
          <a:prstGeom prst="rect">
            <a:avLst/>
          </a:prstGeom>
          <a:noFill/>
        </p:spPr>
        <p:txBody>
          <a:bodyPr wrap="square" rtlCol="0">
            <a:spAutoFit/>
          </a:bodyPr>
          <a:lstStyle/>
          <a:p>
            <a:r>
              <a:rPr kumimoji="1" lang="ja-JP" altLang="en-US" sz="600"/>
              <a:t>◉本書類記入事項及び添付書類は社外に漏洩しません。</a:t>
            </a:r>
            <a:endParaRPr kumimoji="1" lang="en-US" altLang="ja-JP" sz="600" dirty="0"/>
          </a:p>
          <a:p>
            <a:pPr algn="r"/>
            <a:r>
              <a:rPr kumimoji="1" lang="ja-JP" altLang="en-US" sz="600">
                <a:latin typeface="+mn-ea"/>
              </a:rPr>
              <a:t>ヤマサ蒲鉾株式会社　</a:t>
            </a:r>
            <a:r>
              <a:rPr kumimoji="1" lang="en-US" altLang="ja-JP" sz="600" dirty="0">
                <a:latin typeface="+mn-ea"/>
              </a:rPr>
              <a:t>TEL</a:t>
            </a:r>
            <a:r>
              <a:rPr kumimoji="1" lang="ja-JP" altLang="en-US" sz="600">
                <a:latin typeface="+mn-ea"/>
              </a:rPr>
              <a:t>　</a:t>
            </a:r>
            <a:r>
              <a:rPr kumimoji="1" lang="en-US" altLang="ja-JP" sz="600" dirty="0">
                <a:latin typeface="+mn-ea"/>
              </a:rPr>
              <a:t>079-335-1055</a:t>
            </a:r>
          </a:p>
          <a:p>
            <a:endParaRPr kumimoji="1" lang="ja-JP" altLang="en-US" sz="600"/>
          </a:p>
        </p:txBody>
      </p:sp>
      <p:sp>
        <p:nvSpPr>
          <p:cNvPr id="145" name="テキスト ボックス 144">
            <a:extLst>
              <a:ext uri="{FF2B5EF4-FFF2-40B4-BE49-F238E27FC236}">
                <a16:creationId xmlns:a16="http://schemas.microsoft.com/office/drawing/2014/main" id="{A24A6A03-B3B0-BD42-9893-CB40A20C5B9E}"/>
              </a:ext>
            </a:extLst>
          </p:cNvPr>
          <p:cNvSpPr txBox="1"/>
          <p:nvPr/>
        </p:nvSpPr>
        <p:spPr>
          <a:xfrm>
            <a:off x="4596464" y="2523041"/>
            <a:ext cx="3600666" cy="215444"/>
          </a:xfrm>
          <a:prstGeom prst="rect">
            <a:avLst/>
          </a:prstGeom>
          <a:noFill/>
        </p:spPr>
        <p:txBody>
          <a:bodyPr wrap="none" rtlCol="0">
            <a:spAutoFit/>
          </a:bodyPr>
          <a:lstStyle/>
          <a:p>
            <a:r>
              <a:rPr kumimoji="1" lang="ja-JP" altLang="en-US" sz="800"/>
              <a:t>■販売品目</a:t>
            </a:r>
            <a:r>
              <a:rPr kumimoji="1" lang="en-US" altLang="ja-JP" sz="800" dirty="0"/>
              <a:t>(</a:t>
            </a:r>
            <a:r>
              <a:rPr kumimoji="1" lang="ja-JP" altLang="en-US" sz="800"/>
              <a:t>フード類を販売する場合は保健所へ許可申請をお願いします）</a:t>
            </a:r>
          </a:p>
        </p:txBody>
      </p:sp>
      <p:sp>
        <p:nvSpPr>
          <p:cNvPr id="146" name="テキスト ボックス 145">
            <a:extLst>
              <a:ext uri="{FF2B5EF4-FFF2-40B4-BE49-F238E27FC236}">
                <a16:creationId xmlns:a16="http://schemas.microsoft.com/office/drawing/2014/main" id="{59D00636-3240-5D4E-9878-A12856F83B3A}"/>
              </a:ext>
            </a:extLst>
          </p:cNvPr>
          <p:cNvSpPr txBox="1"/>
          <p:nvPr/>
        </p:nvSpPr>
        <p:spPr>
          <a:xfrm>
            <a:off x="769302" y="5263899"/>
            <a:ext cx="2287668" cy="215444"/>
          </a:xfrm>
          <a:prstGeom prst="rect">
            <a:avLst/>
          </a:prstGeom>
          <a:noFill/>
        </p:spPr>
        <p:txBody>
          <a:bodyPr wrap="square" rtlCol="0">
            <a:spAutoFit/>
          </a:bodyPr>
          <a:lstStyle/>
          <a:p>
            <a:r>
              <a:rPr kumimoji="1" lang="ja-JP" altLang="en-US" sz="800"/>
              <a:t>◉わかりやすく、たっぷり</a:t>
            </a:r>
            <a:r>
              <a:rPr kumimoji="1" lang="en-US" altLang="ja-JP" sz="800" dirty="0"/>
              <a:t>PR</a:t>
            </a:r>
            <a:r>
              <a:rPr kumimoji="1" lang="ja-JP" altLang="en-US" sz="800"/>
              <a:t>してください。</a:t>
            </a:r>
          </a:p>
        </p:txBody>
      </p:sp>
      <p:graphicFrame>
        <p:nvGraphicFramePr>
          <p:cNvPr id="147" name="表 147">
            <a:extLst>
              <a:ext uri="{FF2B5EF4-FFF2-40B4-BE49-F238E27FC236}">
                <a16:creationId xmlns:a16="http://schemas.microsoft.com/office/drawing/2014/main" id="{B23D1EC3-44AD-D449-AB26-8EE5967E92AC}"/>
              </a:ext>
            </a:extLst>
          </p:cNvPr>
          <p:cNvGraphicFramePr>
            <a:graphicFrameLocks noGrp="1"/>
          </p:cNvGraphicFramePr>
          <p:nvPr>
            <p:extLst>
              <p:ext uri="{D42A27DB-BD31-4B8C-83A1-F6EECF244321}">
                <p14:modId xmlns:p14="http://schemas.microsoft.com/office/powerpoint/2010/main" val="2470960615"/>
              </p:ext>
            </p:extLst>
          </p:nvPr>
        </p:nvGraphicFramePr>
        <p:xfrm>
          <a:off x="132623" y="2583361"/>
          <a:ext cx="4414914" cy="1582060"/>
        </p:xfrm>
        <a:graphic>
          <a:graphicData uri="http://schemas.openxmlformats.org/drawingml/2006/table">
            <a:tbl>
              <a:tblPr firstRow="1" bandRow="1">
                <a:tableStyleId>{5C22544A-7EE6-4342-B048-85BDC9FD1C3A}</a:tableStyleId>
              </a:tblPr>
              <a:tblGrid>
                <a:gridCol w="621458">
                  <a:extLst>
                    <a:ext uri="{9D8B030D-6E8A-4147-A177-3AD203B41FA5}">
                      <a16:colId xmlns:a16="http://schemas.microsoft.com/office/drawing/2014/main" val="3399438207"/>
                    </a:ext>
                  </a:extLst>
                </a:gridCol>
                <a:gridCol w="658450">
                  <a:extLst>
                    <a:ext uri="{9D8B030D-6E8A-4147-A177-3AD203B41FA5}">
                      <a16:colId xmlns:a16="http://schemas.microsoft.com/office/drawing/2014/main" val="207695166"/>
                    </a:ext>
                  </a:extLst>
                </a:gridCol>
                <a:gridCol w="3135006">
                  <a:extLst>
                    <a:ext uri="{9D8B030D-6E8A-4147-A177-3AD203B41FA5}">
                      <a16:colId xmlns:a16="http://schemas.microsoft.com/office/drawing/2014/main" val="3562995783"/>
                    </a:ext>
                  </a:extLst>
                </a:gridCol>
              </a:tblGrid>
              <a:tr h="288110">
                <a:tc>
                  <a:txBody>
                    <a:bodyPr/>
                    <a:lstStyle/>
                    <a:p>
                      <a:r>
                        <a:rPr kumimoji="1" lang="ja-JP" altLang="en-US" sz="800" b="0">
                          <a:solidFill>
                            <a:schemeClr val="tx1"/>
                          </a:solidFill>
                          <a:latin typeface="+mn-ea"/>
                          <a:ea typeface="+mn-ea"/>
                        </a:rPr>
                        <a:t>イベント</a:t>
                      </a:r>
                      <a:endParaRPr kumimoji="1" lang="en-US" altLang="ja-JP" sz="800" b="0" dirty="0">
                        <a:solidFill>
                          <a:schemeClr val="tx1"/>
                        </a:solidFill>
                        <a:latin typeface="+mn-ea"/>
                        <a:ea typeface="+mn-ea"/>
                      </a:endParaRPr>
                    </a:p>
                    <a:p>
                      <a:r>
                        <a:rPr kumimoji="1" lang="ja-JP" altLang="en-US" sz="800" b="0">
                          <a:solidFill>
                            <a:schemeClr val="tx1"/>
                          </a:solidFill>
                          <a:latin typeface="+mn-ea"/>
                          <a:ea typeface="+mn-ea"/>
                        </a:rPr>
                        <a:t>名　　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4466097"/>
                  </a:ext>
                </a:extLst>
              </a:tr>
              <a:tr h="288110">
                <a:tc>
                  <a:txBody>
                    <a:bodyPr/>
                    <a:lstStyle/>
                    <a:p>
                      <a:r>
                        <a:rPr kumimoji="1" lang="ja-JP" altLang="en-US" sz="800">
                          <a:solidFill>
                            <a:schemeClr val="tx1"/>
                          </a:solidFill>
                        </a:rPr>
                        <a:t>主催者名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64644308"/>
                  </a:ext>
                </a:extLst>
              </a:tr>
              <a:tr h="288110">
                <a:tc rowSpan="2">
                  <a:txBody>
                    <a:bodyPr/>
                    <a:lstStyle/>
                    <a:p>
                      <a:r>
                        <a:rPr kumimoji="1" lang="ja-JP" altLang="en-US" sz="800">
                          <a:solidFill>
                            <a:schemeClr val="tx1"/>
                          </a:solidFill>
                        </a:rPr>
                        <a:t>開催概要</a:t>
                      </a:r>
                      <a:endParaRPr kumimoji="1" lang="en-US" altLang="ja-JP" sz="800" dirty="0">
                        <a:solidFill>
                          <a:schemeClr val="tx1"/>
                        </a:solidFill>
                      </a:endParaRPr>
                    </a:p>
                    <a:p>
                      <a:r>
                        <a:rPr kumimoji="1" lang="en-US" altLang="ja-JP" sz="600" dirty="0">
                          <a:solidFill>
                            <a:schemeClr val="tx1"/>
                          </a:solidFill>
                        </a:rPr>
                        <a:t>※</a:t>
                      </a:r>
                      <a:r>
                        <a:rPr kumimoji="1" lang="ja-JP" altLang="en-US" sz="600">
                          <a:solidFill>
                            <a:schemeClr val="tx1"/>
                          </a:solidFill>
                        </a:rPr>
                        <a:t>準備・撤　</a:t>
                      </a:r>
                      <a:endParaRPr kumimoji="1" lang="en-US" altLang="ja-JP" sz="600" dirty="0">
                        <a:solidFill>
                          <a:schemeClr val="tx1"/>
                        </a:solidFill>
                      </a:endParaRPr>
                    </a:p>
                    <a:p>
                      <a:r>
                        <a:rPr kumimoji="1" lang="ja-JP" altLang="en-US" sz="600">
                          <a:solidFill>
                            <a:schemeClr val="tx1"/>
                          </a:solidFill>
                        </a:rPr>
                        <a:t>　去を含む</a:t>
                      </a:r>
                      <a:endParaRPr kumimoji="1" lang="ja-JP" altLang="en-US" sz="8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rPr>
                        <a:t>開</a:t>
                      </a:r>
                      <a:r>
                        <a:rPr kumimoji="1" lang="en-US" altLang="ja-JP" sz="800" dirty="0">
                          <a:solidFill>
                            <a:schemeClr val="tx1"/>
                          </a:solidFill>
                        </a:rPr>
                        <a:t>  </a:t>
                      </a:r>
                      <a:r>
                        <a:rPr kumimoji="1" lang="ja-JP" altLang="en-US" sz="800">
                          <a:solidFill>
                            <a:schemeClr val="tx1"/>
                          </a:solidFill>
                        </a:rPr>
                        <a:t>催</a:t>
                      </a:r>
                      <a:r>
                        <a:rPr kumimoji="1" lang="en-US" altLang="ja-JP" sz="800" dirty="0">
                          <a:solidFill>
                            <a:schemeClr val="tx1"/>
                          </a:solidFill>
                        </a:rPr>
                        <a:t>  </a:t>
                      </a:r>
                      <a:r>
                        <a:rPr kumimoji="1" lang="ja-JP" altLang="en-US" sz="800">
                          <a:solidFill>
                            <a:schemeClr val="tx1"/>
                          </a:solidFill>
                        </a:rPr>
                        <a:t>日</a:t>
                      </a:r>
                      <a:r>
                        <a:rPr kumimoji="1" lang="en-US" altLang="ja-JP" sz="800" dirty="0">
                          <a:solidFill>
                            <a:schemeClr val="tx1"/>
                          </a:solidFill>
                        </a:rPr>
                        <a:t>   </a:t>
                      </a:r>
                      <a:endParaRPr kumimoji="1" lang="ja-JP" altLang="en-US" sz="8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a:solidFill>
                            <a:schemeClr val="tx1"/>
                          </a:solidFill>
                        </a:rPr>
                        <a:t>　　　年　　　月　　　日</a:t>
                      </a:r>
                      <a:r>
                        <a:rPr kumimoji="1" lang="en-US" altLang="ja-JP" sz="800" dirty="0">
                          <a:solidFill>
                            <a:schemeClr val="tx1"/>
                          </a:solidFill>
                        </a:rPr>
                        <a:t>〜</a:t>
                      </a:r>
                      <a:r>
                        <a:rPr kumimoji="1" lang="ja-JP" altLang="en-US" sz="800">
                          <a:solidFill>
                            <a:schemeClr val="tx1"/>
                          </a:solidFill>
                        </a:rPr>
                        <a:t>　　　　年　　　月　　　　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9427474"/>
                  </a:ext>
                </a:extLst>
              </a:tr>
              <a:tr h="288110">
                <a:tc vMerge="1">
                  <a:txBody>
                    <a:bodyPr/>
                    <a:lstStyle/>
                    <a:p>
                      <a:endParaRPr kumimoji="1" lang="ja-JP" altLang="en-US" sz="8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rPr>
                        <a:t>希望利用</a:t>
                      </a:r>
                      <a:endParaRPr kumimoji="1" lang="en-US" altLang="ja-JP" sz="800" dirty="0">
                        <a:solidFill>
                          <a:schemeClr val="tx1"/>
                        </a:solidFill>
                      </a:endParaRPr>
                    </a:p>
                    <a:p>
                      <a:r>
                        <a:rPr kumimoji="1" lang="ja-JP" altLang="en-US" sz="800">
                          <a:solidFill>
                            <a:schemeClr val="tx1"/>
                          </a:solidFill>
                        </a:rPr>
                        <a:t>時　　間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rPr>
                        <a:t>□時間区分</a:t>
                      </a:r>
                      <a:r>
                        <a:rPr kumimoji="1" lang="en-US" altLang="ja-JP" sz="800" dirty="0">
                          <a:solidFill>
                            <a:schemeClr val="tx1"/>
                          </a:solidFill>
                          <a:latin typeface="+mn-ea"/>
                          <a:ea typeface="+mn-ea"/>
                        </a:rPr>
                        <a:t>Ⅰ</a:t>
                      </a:r>
                      <a:r>
                        <a:rPr kumimoji="1" lang="ja-JP" altLang="en-US" sz="800">
                          <a:solidFill>
                            <a:schemeClr val="tx1"/>
                          </a:solidFill>
                          <a:latin typeface="+mn-ea"/>
                          <a:ea typeface="+mn-ea"/>
                        </a:rPr>
                        <a:t>  </a:t>
                      </a:r>
                      <a:r>
                        <a:rPr kumimoji="1" lang="en-US" altLang="ja-JP" sz="800" dirty="0">
                          <a:solidFill>
                            <a:schemeClr val="tx1"/>
                          </a:solidFill>
                          <a:latin typeface="+mn-ea"/>
                          <a:ea typeface="+mn-ea"/>
                        </a:rPr>
                        <a:t>9:00~15:00       </a:t>
                      </a:r>
                      <a:r>
                        <a:rPr kumimoji="1" lang="ja-JP" altLang="en-US" sz="800">
                          <a:solidFill>
                            <a:schemeClr val="tx1"/>
                          </a:solidFill>
                          <a:latin typeface="+mn-ea"/>
                          <a:ea typeface="+mn-ea"/>
                        </a:rPr>
                        <a:t>□時間区分</a:t>
                      </a:r>
                      <a:r>
                        <a:rPr kumimoji="1" lang="en-US" altLang="ja-JP" sz="800" dirty="0">
                          <a:solidFill>
                            <a:schemeClr val="tx1"/>
                          </a:solidFill>
                          <a:latin typeface="+mn-ea"/>
                          <a:ea typeface="+mn-ea"/>
                        </a:rPr>
                        <a:t>Ⅱ</a:t>
                      </a:r>
                      <a:r>
                        <a:rPr kumimoji="1" lang="ja-JP" altLang="en-US" sz="800">
                          <a:solidFill>
                            <a:schemeClr val="tx1"/>
                          </a:solidFill>
                          <a:latin typeface="+mn-ea"/>
                          <a:ea typeface="+mn-ea"/>
                        </a:rPr>
                        <a:t>　</a:t>
                      </a:r>
                      <a:r>
                        <a:rPr kumimoji="1" lang="en-US" altLang="ja-JP" sz="800" dirty="0">
                          <a:solidFill>
                            <a:schemeClr val="tx1"/>
                          </a:solidFill>
                          <a:latin typeface="+mn-ea"/>
                          <a:ea typeface="+mn-ea"/>
                        </a:rPr>
                        <a:t>16:00~21:00</a:t>
                      </a:r>
                      <a:r>
                        <a:rPr kumimoji="1" lang="ja-JP" altLang="en-US" sz="800">
                          <a:solidFill>
                            <a:schemeClr val="tx1"/>
                          </a:solidFill>
                          <a:latin typeface="+mn-ea"/>
                          <a:ea typeface="+mn-ea"/>
                        </a:rPr>
                        <a:t>　</a:t>
                      </a:r>
                      <a:r>
                        <a:rPr kumimoji="1" lang="ja-JP" altLang="en-US" sz="800">
                          <a:solidFill>
                            <a:schemeClr val="tx1"/>
                          </a:solidFill>
                        </a:rPr>
                        <a:t>　</a:t>
                      </a:r>
                      <a:endParaRPr kumimoji="1" lang="en-US" altLang="ja-JP" sz="800" dirty="0">
                        <a:solidFill>
                          <a:schemeClr val="tx1"/>
                        </a:solidFill>
                      </a:endParaRPr>
                    </a:p>
                    <a:p>
                      <a:r>
                        <a:rPr kumimoji="1" lang="ja-JP" altLang="en-US" sz="800">
                          <a:solidFill>
                            <a:schemeClr val="tx1"/>
                          </a:solidFill>
                        </a:rPr>
                        <a:t>　</a:t>
                      </a:r>
                      <a:r>
                        <a:rPr kumimoji="1" lang="en-US" altLang="ja-JP" sz="800" dirty="0">
                          <a:solidFill>
                            <a:schemeClr val="tx1"/>
                          </a:solidFill>
                        </a:rPr>
                        <a:t>※</a:t>
                      </a:r>
                      <a:r>
                        <a:rPr kumimoji="1" lang="ja-JP" altLang="en-US" sz="800">
                          <a:solidFill>
                            <a:schemeClr val="tx1"/>
                          </a:solidFill>
                        </a:rPr>
                        <a:t>上記以外の希望時間　　　：　　　</a:t>
                      </a:r>
                      <a:r>
                        <a:rPr kumimoji="1" lang="en-US" altLang="ja-JP" sz="800" dirty="0">
                          <a:solidFill>
                            <a:schemeClr val="tx1"/>
                          </a:solidFill>
                        </a:rPr>
                        <a:t>〜</a:t>
                      </a:r>
                      <a:r>
                        <a:rPr kumimoji="1" lang="ja-JP" altLang="en-US" sz="800">
                          <a:solidFill>
                            <a:schemeClr val="tx1"/>
                          </a:solidFill>
                        </a:rPr>
                        <a:t>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8645257"/>
                  </a:ext>
                </a:extLst>
              </a:tr>
              <a:tr h="288110">
                <a:tc>
                  <a:txBody>
                    <a:bodyPr/>
                    <a:lstStyle/>
                    <a:p>
                      <a:pPr algn="dist"/>
                      <a:r>
                        <a:rPr kumimoji="1" lang="ja-JP" altLang="en-US" sz="800" b="0">
                          <a:solidFill>
                            <a:schemeClr val="tx1"/>
                          </a:solidFill>
                          <a:latin typeface="+mn-ea"/>
                          <a:ea typeface="+mn-ea"/>
                        </a:rPr>
                        <a:t>想定　　</a:t>
                      </a:r>
                      <a:endParaRPr kumimoji="1" lang="en-US" altLang="ja-JP" sz="800" b="0" dirty="0">
                        <a:solidFill>
                          <a:schemeClr val="tx1"/>
                        </a:solidFill>
                        <a:latin typeface="+mn-ea"/>
                        <a:ea typeface="+mn-ea"/>
                      </a:endParaRPr>
                    </a:p>
                    <a:p>
                      <a:r>
                        <a:rPr kumimoji="1" lang="ja-JP" altLang="en-US" sz="800" b="0">
                          <a:solidFill>
                            <a:schemeClr val="tx1"/>
                          </a:solidFill>
                          <a:latin typeface="+mn-ea"/>
                          <a:ea typeface="+mn-ea"/>
                        </a:rPr>
                        <a:t>来場者数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800" b="0" dirty="0">
                          <a:solidFill>
                            <a:schemeClr val="tx1"/>
                          </a:solidFill>
                          <a:latin typeface="+mn-ea"/>
                          <a:ea typeface="+mn-ea"/>
                        </a:rPr>
                        <a:t>1</a:t>
                      </a:r>
                      <a:r>
                        <a:rPr kumimoji="1" lang="ja-JP" altLang="en-US" sz="800" b="0">
                          <a:solidFill>
                            <a:schemeClr val="tx1"/>
                          </a:solidFill>
                          <a:latin typeface="+mn-ea"/>
                          <a:ea typeface="+mn-ea"/>
                        </a:rPr>
                        <a:t>日最大　　　　　　　　　名　　　（開催期間中　延べ　　　　　　名）</a:t>
                      </a:r>
                      <a:endParaRPr kumimoji="1" lang="en-US" altLang="ja-JP" sz="8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4416395"/>
                  </a:ext>
                </a:extLst>
              </a:tr>
            </a:tbl>
          </a:graphicData>
        </a:graphic>
      </p:graphicFrame>
      <p:graphicFrame>
        <p:nvGraphicFramePr>
          <p:cNvPr id="148" name="表 147">
            <a:extLst>
              <a:ext uri="{FF2B5EF4-FFF2-40B4-BE49-F238E27FC236}">
                <a16:creationId xmlns:a16="http://schemas.microsoft.com/office/drawing/2014/main" id="{521A4204-62AB-AE48-A6D9-F09B779C1DDB}"/>
              </a:ext>
            </a:extLst>
          </p:cNvPr>
          <p:cNvGraphicFramePr>
            <a:graphicFrameLocks noGrp="1"/>
          </p:cNvGraphicFramePr>
          <p:nvPr>
            <p:extLst>
              <p:ext uri="{D42A27DB-BD31-4B8C-83A1-F6EECF244321}">
                <p14:modId xmlns:p14="http://schemas.microsoft.com/office/powerpoint/2010/main" val="455922300"/>
              </p:ext>
            </p:extLst>
          </p:nvPr>
        </p:nvGraphicFramePr>
        <p:xfrm>
          <a:off x="4670224" y="4506903"/>
          <a:ext cx="4387062" cy="1005840"/>
        </p:xfrm>
        <a:graphic>
          <a:graphicData uri="http://schemas.openxmlformats.org/drawingml/2006/table">
            <a:tbl>
              <a:tblPr firstRow="1" bandRow="1">
                <a:tableStyleId>{5C22544A-7EE6-4342-B048-85BDC9FD1C3A}</a:tableStyleId>
              </a:tblPr>
              <a:tblGrid>
                <a:gridCol w="617537">
                  <a:extLst>
                    <a:ext uri="{9D8B030D-6E8A-4147-A177-3AD203B41FA5}">
                      <a16:colId xmlns:a16="http://schemas.microsoft.com/office/drawing/2014/main" val="3399438207"/>
                    </a:ext>
                  </a:extLst>
                </a:gridCol>
                <a:gridCol w="1533200">
                  <a:extLst>
                    <a:ext uri="{9D8B030D-6E8A-4147-A177-3AD203B41FA5}">
                      <a16:colId xmlns:a16="http://schemas.microsoft.com/office/drawing/2014/main" val="207695166"/>
                    </a:ext>
                  </a:extLst>
                </a:gridCol>
                <a:gridCol w="664061">
                  <a:extLst>
                    <a:ext uri="{9D8B030D-6E8A-4147-A177-3AD203B41FA5}">
                      <a16:colId xmlns:a16="http://schemas.microsoft.com/office/drawing/2014/main" val="3761091543"/>
                    </a:ext>
                  </a:extLst>
                </a:gridCol>
                <a:gridCol w="1572264">
                  <a:extLst>
                    <a:ext uri="{9D8B030D-6E8A-4147-A177-3AD203B41FA5}">
                      <a16:colId xmlns:a16="http://schemas.microsoft.com/office/drawing/2014/main" val="2678937178"/>
                    </a:ext>
                  </a:extLst>
                </a:gridCol>
              </a:tblGrid>
              <a:tr h="288110">
                <a:tc>
                  <a:txBody>
                    <a:bodyPr/>
                    <a:lstStyle/>
                    <a:p>
                      <a:pPr algn="dist"/>
                      <a:r>
                        <a:rPr kumimoji="1" lang="ja-JP" altLang="en-US" sz="800" b="0">
                          <a:solidFill>
                            <a:schemeClr val="tx1"/>
                          </a:solidFill>
                          <a:latin typeface="+mn-ea"/>
                          <a:ea typeface="+mn-ea"/>
                        </a:rPr>
                        <a:t>危険物</a:t>
                      </a:r>
                      <a:endParaRPr kumimoji="1" lang="en-US" altLang="ja-JP" sz="800" b="0" dirty="0">
                        <a:solidFill>
                          <a:schemeClr val="tx1"/>
                        </a:solidFill>
                        <a:latin typeface="+mn-ea"/>
                        <a:ea typeface="+mn-ea"/>
                      </a:endParaRPr>
                    </a:p>
                    <a:p>
                      <a:pPr algn="dist"/>
                      <a:r>
                        <a:rPr kumimoji="1" lang="ja-JP" altLang="en-US" sz="800" b="0">
                          <a:solidFill>
                            <a:schemeClr val="tx1"/>
                          </a:solidFill>
                          <a:latin typeface="+mn-ea"/>
                          <a:ea typeface="+mn-ea"/>
                        </a:rPr>
                        <a:t>（火気）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latin typeface="+mn-ea"/>
                          <a:ea typeface="+mn-ea"/>
                        </a:rPr>
                        <a:t>有</a:t>
                      </a:r>
                      <a:r>
                        <a:rPr kumimoji="1" lang="ja-JP" altLang="en-US" sz="600" b="0">
                          <a:solidFill>
                            <a:schemeClr val="tx1"/>
                          </a:solidFill>
                          <a:latin typeface="+mn-ea"/>
                          <a:ea typeface="+mn-ea"/>
                        </a:rPr>
                        <a:t>（具体的に　　　　　　）</a:t>
                      </a:r>
                      <a:endParaRPr kumimoji="1" lang="en-US" altLang="ja-JP" sz="600" b="0" dirty="0">
                        <a:solidFill>
                          <a:schemeClr val="tx1"/>
                        </a:solidFill>
                        <a:latin typeface="+mn-ea"/>
                        <a:ea typeface="+mn-ea"/>
                      </a:endParaRPr>
                    </a:p>
                    <a:p>
                      <a:r>
                        <a:rPr kumimoji="1" lang="ja-JP" altLang="en-US" sz="800" b="0">
                          <a:solidFill>
                            <a:schemeClr val="tx1"/>
                          </a:solidFill>
                          <a:latin typeface="+mn-ea"/>
                          <a:ea typeface="+mn-ea"/>
                        </a:rPr>
                        <a:t>無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rPr>
                        <a:t>電気使用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rPr>
                        <a:t>有</a:t>
                      </a:r>
                      <a:r>
                        <a:rPr kumimoji="1" lang="en-US" altLang="ja-JP" sz="800" b="0" dirty="0">
                          <a:solidFill>
                            <a:schemeClr val="tx1"/>
                          </a:solidFill>
                        </a:rPr>
                        <a:t> </a:t>
                      </a:r>
                      <a:r>
                        <a:rPr kumimoji="1" lang="ja-JP" altLang="en-US" sz="600" b="0">
                          <a:solidFill>
                            <a:schemeClr val="tx1"/>
                          </a:solidFill>
                        </a:rPr>
                        <a:t>（　　　</a:t>
                      </a:r>
                      <a:r>
                        <a:rPr kumimoji="1" lang="en-US" altLang="ja-JP" sz="600" b="0" dirty="0">
                          <a:solidFill>
                            <a:schemeClr val="tx1"/>
                          </a:solidFill>
                        </a:rPr>
                        <a:t> A</a:t>
                      </a:r>
                      <a:r>
                        <a:rPr kumimoji="1" lang="ja-JP" altLang="en-US" sz="600" b="0">
                          <a:solidFill>
                            <a:schemeClr val="tx1"/>
                          </a:solidFill>
                        </a:rPr>
                        <a:t>✖️   　　</a:t>
                      </a:r>
                      <a:r>
                        <a:rPr kumimoji="1" lang="en-US" altLang="ja-JP" sz="600" b="0" dirty="0">
                          <a:solidFill>
                            <a:schemeClr val="tx1"/>
                          </a:solidFill>
                        </a:rPr>
                        <a:t>  </a:t>
                      </a:r>
                      <a:r>
                        <a:rPr kumimoji="1" lang="ja-JP" altLang="en-US" sz="600" b="0">
                          <a:solidFill>
                            <a:schemeClr val="tx1"/>
                          </a:solidFill>
                        </a:rPr>
                        <a:t>　回路）</a:t>
                      </a:r>
                      <a:endParaRPr kumimoji="1" lang="en-US" altLang="ja-JP" sz="600" b="0" dirty="0">
                        <a:solidFill>
                          <a:schemeClr val="tx1"/>
                        </a:solidFill>
                      </a:endParaRPr>
                    </a:p>
                    <a:p>
                      <a:r>
                        <a:rPr kumimoji="1" lang="ja-JP" altLang="en-US" sz="800" b="0">
                          <a:solidFill>
                            <a:schemeClr val="tx1"/>
                          </a:solidFill>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772794"/>
                  </a:ext>
                </a:extLst>
              </a:tr>
              <a:tr h="288110">
                <a:tc>
                  <a:txBody>
                    <a:bodyPr/>
                    <a:lstStyle/>
                    <a:p>
                      <a:r>
                        <a:rPr kumimoji="1" lang="ja-JP" altLang="en-US" sz="800">
                          <a:solidFill>
                            <a:schemeClr val="tx1"/>
                          </a:solidFill>
                        </a:rPr>
                        <a:t>水道使用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rPr>
                        <a:t>有</a:t>
                      </a:r>
                      <a:r>
                        <a:rPr kumimoji="1" lang="en-US" altLang="ja-JP" sz="800" dirty="0">
                          <a:solidFill>
                            <a:schemeClr val="tx1"/>
                          </a:solidFill>
                        </a:rPr>
                        <a:t> </a:t>
                      </a:r>
                      <a:r>
                        <a:rPr kumimoji="1" lang="ja-JP" altLang="en-US" sz="600">
                          <a:solidFill>
                            <a:schemeClr val="tx1"/>
                          </a:solidFill>
                        </a:rPr>
                        <a:t>（給排水ポート　</a:t>
                      </a:r>
                      <a:r>
                        <a:rPr kumimoji="1" lang="en-US" altLang="ja-JP" sz="600" dirty="0">
                          <a:solidFill>
                            <a:schemeClr val="tx1"/>
                          </a:solidFill>
                        </a:rPr>
                        <a:t>            </a:t>
                      </a:r>
                      <a:r>
                        <a:rPr kumimoji="1" lang="ja-JP" altLang="en-US" sz="600">
                          <a:solidFill>
                            <a:schemeClr val="tx1"/>
                          </a:solidFill>
                        </a:rPr>
                        <a:t>ポート）</a:t>
                      </a:r>
                      <a:endParaRPr kumimoji="1" lang="en-US" altLang="ja-JP" sz="800" dirty="0">
                        <a:solidFill>
                          <a:schemeClr val="tx1"/>
                        </a:solidFill>
                      </a:endParaRPr>
                    </a:p>
                    <a:p>
                      <a:r>
                        <a:rPr kumimoji="1" lang="ja-JP" altLang="en-US" sz="800">
                          <a:solidFill>
                            <a:schemeClr val="tx1"/>
                          </a:solidFill>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t>音響使用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t>有</a:t>
                      </a:r>
                      <a:endParaRPr kumimoji="1" lang="en-US" altLang="ja-JP" sz="800" dirty="0"/>
                    </a:p>
                    <a:p>
                      <a:r>
                        <a:rPr kumimoji="1" lang="ja-JP" altLang="en-US" sz="800"/>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4466097"/>
                  </a:ext>
                </a:extLst>
              </a:tr>
              <a:tr h="288110">
                <a:tc>
                  <a:txBody>
                    <a:bodyPr/>
                    <a:lstStyle/>
                    <a:p>
                      <a:r>
                        <a:rPr kumimoji="1" lang="ja-JP" altLang="en-US" sz="800">
                          <a:solidFill>
                            <a:schemeClr val="tx1"/>
                          </a:solidFill>
                        </a:rPr>
                        <a:t>付属設備</a:t>
                      </a:r>
                      <a:endParaRPr kumimoji="1" lang="en-US" altLang="ja-JP" sz="800" dirty="0">
                        <a:solidFill>
                          <a:schemeClr val="tx1"/>
                        </a:solidFill>
                      </a:endParaRPr>
                    </a:p>
                    <a:p>
                      <a:r>
                        <a:rPr kumimoji="1" lang="ja-JP" altLang="en-US" sz="800">
                          <a:solidFill>
                            <a:schemeClr val="tx1"/>
                          </a:solidFill>
                        </a:rPr>
                        <a:t>（有料）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359427474"/>
                  </a:ext>
                </a:extLst>
              </a:tr>
            </a:tbl>
          </a:graphicData>
        </a:graphic>
      </p:graphicFrame>
      <p:graphicFrame>
        <p:nvGraphicFramePr>
          <p:cNvPr id="149" name="表 149">
            <a:extLst>
              <a:ext uri="{FF2B5EF4-FFF2-40B4-BE49-F238E27FC236}">
                <a16:creationId xmlns:a16="http://schemas.microsoft.com/office/drawing/2014/main" id="{0234FBC7-0EC0-3840-A080-38C26E5007C1}"/>
              </a:ext>
            </a:extLst>
          </p:cNvPr>
          <p:cNvGraphicFramePr>
            <a:graphicFrameLocks noGrp="1"/>
          </p:cNvGraphicFramePr>
          <p:nvPr>
            <p:extLst>
              <p:ext uri="{D42A27DB-BD31-4B8C-83A1-F6EECF244321}">
                <p14:modId xmlns:p14="http://schemas.microsoft.com/office/powerpoint/2010/main" val="4272125451"/>
              </p:ext>
            </p:extLst>
          </p:nvPr>
        </p:nvGraphicFramePr>
        <p:xfrm>
          <a:off x="4670223" y="5924070"/>
          <a:ext cx="4387064" cy="536685"/>
        </p:xfrm>
        <a:graphic>
          <a:graphicData uri="http://schemas.openxmlformats.org/drawingml/2006/table">
            <a:tbl>
              <a:tblPr firstRow="1" bandRow="1">
                <a:tableStyleId>{5C22544A-7EE6-4342-B048-85BDC9FD1C3A}</a:tableStyleId>
              </a:tblPr>
              <a:tblGrid>
                <a:gridCol w="565920">
                  <a:extLst>
                    <a:ext uri="{9D8B030D-6E8A-4147-A177-3AD203B41FA5}">
                      <a16:colId xmlns:a16="http://schemas.microsoft.com/office/drawing/2014/main" val="1867316400"/>
                    </a:ext>
                  </a:extLst>
                </a:gridCol>
                <a:gridCol w="1305178">
                  <a:extLst>
                    <a:ext uri="{9D8B030D-6E8A-4147-A177-3AD203B41FA5}">
                      <a16:colId xmlns:a16="http://schemas.microsoft.com/office/drawing/2014/main" val="2069823968"/>
                    </a:ext>
                  </a:extLst>
                </a:gridCol>
                <a:gridCol w="686412">
                  <a:extLst>
                    <a:ext uri="{9D8B030D-6E8A-4147-A177-3AD203B41FA5}">
                      <a16:colId xmlns:a16="http://schemas.microsoft.com/office/drawing/2014/main" val="2227401585"/>
                    </a:ext>
                  </a:extLst>
                </a:gridCol>
                <a:gridCol w="1829554">
                  <a:extLst>
                    <a:ext uri="{9D8B030D-6E8A-4147-A177-3AD203B41FA5}">
                      <a16:colId xmlns:a16="http://schemas.microsoft.com/office/drawing/2014/main" val="1309333707"/>
                    </a:ext>
                  </a:extLst>
                </a:gridCol>
              </a:tblGrid>
              <a:tr h="191245">
                <a:tc rowSpan="2">
                  <a:txBody>
                    <a:bodyPr/>
                    <a:lstStyle/>
                    <a:p>
                      <a:r>
                        <a:rPr kumimoji="1" lang="ja-JP" altLang="en-US" sz="800" b="0">
                          <a:solidFill>
                            <a:schemeClr val="tx1"/>
                          </a:solidFill>
                        </a:rPr>
                        <a:t>お支払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800" b="0">
                          <a:solidFill>
                            <a:schemeClr val="tx1"/>
                          </a:solidFill>
                        </a:rPr>
                        <a:t>お振込のお客様</a:t>
                      </a:r>
                      <a:endParaRPr kumimoji="1" lang="en-US" altLang="ja-JP" sz="800" b="0" dirty="0">
                        <a:solidFill>
                          <a:schemeClr val="tx1"/>
                        </a:solidFill>
                      </a:endParaRPr>
                    </a:p>
                    <a:p>
                      <a:r>
                        <a:rPr kumimoji="1" lang="ja-JP" altLang="en-US" sz="600" b="0">
                          <a:solidFill>
                            <a:schemeClr val="tx1"/>
                          </a:solidFill>
                        </a:rPr>
                        <a:t>ご請求書の発行が必要な場合、右欄にご記入くだい</a:t>
                      </a:r>
                      <a:endParaRPr kumimoji="1" lang="en-US" altLang="ja-JP"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600" b="0">
                          <a:solidFill>
                            <a:schemeClr val="tx1"/>
                          </a:solidFill>
                        </a:rPr>
                        <a:t>郵送先</a:t>
                      </a:r>
                      <a:endParaRPr kumimoji="1" lang="en-US" altLang="ja-JP" sz="600" b="0" dirty="0">
                        <a:solidFill>
                          <a:schemeClr val="tx1"/>
                        </a:solidFill>
                      </a:endParaRPr>
                    </a:p>
                    <a:p>
                      <a:pPr algn="ctr"/>
                      <a:r>
                        <a:rPr kumimoji="1" lang="ja-JP" altLang="en-US" sz="600" b="0">
                          <a:solidFill>
                            <a:schemeClr val="tx1"/>
                          </a:solidFill>
                        </a:rPr>
                        <a:t>ご住所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8694970"/>
                  </a:ext>
                </a:extLst>
              </a:tr>
              <a:tr h="262365">
                <a:tc v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8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500">
                          <a:solidFill>
                            <a:schemeClr val="tx1"/>
                          </a:solidFill>
                        </a:rPr>
                        <a:t>請求書</a:t>
                      </a:r>
                      <a:endParaRPr kumimoji="1" lang="en-US" altLang="ja-JP" sz="500" dirty="0">
                        <a:solidFill>
                          <a:schemeClr val="tx1"/>
                        </a:solidFill>
                      </a:endParaRPr>
                    </a:p>
                    <a:p>
                      <a:pPr algn="ctr"/>
                      <a:r>
                        <a:rPr kumimoji="1" lang="ja-JP" altLang="en-US" sz="500">
                          <a:solidFill>
                            <a:schemeClr val="tx1"/>
                          </a:solidFill>
                        </a:rPr>
                        <a:t>宛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5381803"/>
                  </a:ext>
                </a:extLst>
              </a:tr>
            </a:tbl>
          </a:graphicData>
        </a:graphic>
      </p:graphicFrame>
      <p:sp>
        <p:nvSpPr>
          <p:cNvPr id="150" name="Rectangle 6">
            <a:extLst>
              <a:ext uri="{FF2B5EF4-FFF2-40B4-BE49-F238E27FC236}">
                <a16:creationId xmlns:a16="http://schemas.microsoft.com/office/drawing/2014/main" id="{ACD62D7B-BDED-1F4E-9F62-834B1BD1FAA0}"/>
              </a:ext>
            </a:extLst>
          </p:cNvPr>
          <p:cNvSpPr>
            <a:spLocks noChangeArrowheads="1"/>
          </p:cNvSpPr>
          <p:nvPr/>
        </p:nvSpPr>
        <p:spPr bwMode="auto">
          <a:xfrm>
            <a:off x="120186" y="4218205"/>
            <a:ext cx="4427351" cy="54474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ja-JP" altLang="en-US"/>
          </a:p>
        </p:txBody>
      </p:sp>
      <p:sp>
        <p:nvSpPr>
          <p:cNvPr id="151" name="Rectangle 8">
            <a:extLst>
              <a:ext uri="{FF2B5EF4-FFF2-40B4-BE49-F238E27FC236}">
                <a16:creationId xmlns:a16="http://schemas.microsoft.com/office/drawing/2014/main" id="{B4141A0B-6E39-524A-AA40-071206E17CCF}"/>
              </a:ext>
            </a:extLst>
          </p:cNvPr>
          <p:cNvSpPr>
            <a:spLocks noChangeArrowheads="1"/>
          </p:cNvSpPr>
          <p:nvPr/>
        </p:nvSpPr>
        <p:spPr bwMode="auto">
          <a:xfrm>
            <a:off x="116483" y="4805364"/>
            <a:ext cx="4431054" cy="106089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ja-JP" altLang="en-US"/>
          </a:p>
        </p:txBody>
      </p:sp>
      <p:sp>
        <p:nvSpPr>
          <p:cNvPr id="154" name="Text Box 14">
            <a:extLst>
              <a:ext uri="{FF2B5EF4-FFF2-40B4-BE49-F238E27FC236}">
                <a16:creationId xmlns:a16="http://schemas.microsoft.com/office/drawing/2014/main" id="{EF43A862-6628-DD4C-AD28-2E5F7EBCCB4B}"/>
              </a:ext>
            </a:extLst>
          </p:cNvPr>
          <p:cNvSpPr txBox="1">
            <a:spLocks noChangeArrowheads="1"/>
          </p:cNvSpPr>
          <p:nvPr/>
        </p:nvSpPr>
        <p:spPr bwMode="auto">
          <a:xfrm>
            <a:off x="82216" y="4208342"/>
            <a:ext cx="1996921" cy="21544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sz="800">
                <a:latin typeface="+mn-ea"/>
              </a:rPr>
              <a:t>催事のコンセプト（概要）</a:t>
            </a:r>
          </a:p>
        </p:txBody>
      </p:sp>
      <p:sp>
        <p:nvSpPr>
          <p:cNvPr id="156" name="Text Box 20">
            <a:extLst>
              <a:ext uri="{FF2B5EF4-FFF2-40B4-BE49-F238E27FC236}">
                <a16:creationId xmlns:a16="http://schemas.microsoft.com/office/drawing/2014/main" id="{AE646E1E-E249-8A49-B71E-00B8588410AE}"/>
              </a:ext>
            </a:extLst>
          </p:cNvPr>
          <p:cNvSpPr txBox="1">
            <a:spLocks noChangeArrowheads="1"/>
          </p:cNvSpPr>
          <p:nvPr/>
        </p:nvSpPr>
        <p:spPr bwMode="auto">
          <a:xfrm>
            <a:off x="59612" y="4779557"/>
            <a:ext cx="33275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800">
                <a:latin typeface="+mn-ea"/>
              </a:rPr>
              <a:t>催事のターゲット</a:t>
            </a:r>
            <a:r>
              <a:rPr lang="ja-JP" altLang="en-US" sz="700">
                <a:latin typeface="+mn-ea"/>
              </a:rPr>
              <a:t>（年齢層、性別、商圏、ライフスタイルなど）</a:t>
            </a:r>
          </a:p>
        </p:txBody>
      </p:sp>
      <p:sp>
        <p:nvSpPr>
          <p:cNvPr id="167" name="Text Box 36">
            <a:extLst>
              <a:ext uri="{FF2B5EF4-FFF2-40B4-BE49-F238E27FC236}">
                <a16:creationId xmlns:a16="http://schemas.microsoft.com/office/drawing/2014/main" id="{73D3170B-007A-8C44-BEFA-98B32CE3BC22}"/>
              </a:ext>
            </a:extLst>
          </p:cNvPr>
          <p:cNvSpPr txBox="1">
            <a:spLocks noChangeArrowheads="1"/>
          </p:cNvSpPr>
          <p:nvPr/>
        </p:nvSpPr>
        <p:spPr bwMode="auto">
          <a:xfrm>
            <a:off x="4596464" y="743623"/>
            <a:ext cx="36215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800">
                <a:latin typeface="+mn-ea"/>
              </a:rPr>
              <a:t>■会場レイアウト</a:t>
            </a:r>
            <a:r>
              <a:rPr lang="ja-JP" altLang="en-US" sz="600">
                <a:latin typeface="+mn-ea"/>
              </a:rPr>
              <a:t>（概要でよく、商品のレイアウト、導線を簡潔に表現、パース表現も良い）</a:t>
            </a:r>
          </a:p>
        </p:txBody>
      </p:sp>
      <p:graphicFrame>
        <p:nvGraphicFramePr>
          <p:cNvPr id="173" name="表 172">
            <a:extLst>
              <a:ext uri="{FF2B5EF4-FFF2-40B4-BE49-F238E27FC236}">
                <a16:creationId xmlns:a16="http://schemas.microsoft.com/office/drawing/2014/main" id="{878F74C8-5F62-C14D-9A2C-458D7F1B306E}"/>
              </a:ext>
            </a:extLst>
          </p:cNvPr>
          <p:cNvGraphicFramePr>
            <a:graphicFrameLocks noGrp="1"/>
          </p:cNvGraphicFramePr>
          <p:nvPr>
            <p:extLst>
              <p:ext uri="{D42A27DB-BD31-4B8C-83A1-F6EECF244321}">
                <p14:modId xmlns:p14="http://schemas.microsoft.com/office/powerpoint/2010/main" val="1964020126"/>
              </p:ext>
            </p:extLst>
          </p:nvPr>
        </p:nvGraphicFramePr>
        <p:xfrm>
          <a:off x="116483" y="5912560"/>
          <a:ext cx="4431054" cy="789783"/>
        </p:xfrm>
        <a:graphic>
          <a:graphicData uri="http://schemas.openxmlformats.org/drawingml/2006/table">
            <a:tbl>
              <a:tblPr firstRow="1" bandRow="1">
                <a:tableStyleId>{5C22544A-7EE6-4342-B048-85BDC9FD1C3A}</a:tableStyleId>
              </a:tblPr>
              <a:tblGrid>
                <a:gridCol w="623730">
                  <a:extLst>
                    <a:ext uri="{9D8B030D-6E8A-4147-A177-3AD203B41FA5}">
                      <a16:colId xmlns:a16="http://schemas.microsoft.com/office/drawing/2014/main" val="29468140"/>
                    </a:ext>
                  </a:extLst>
                </a:gridCol>
                <a:gridCol w="1903662">
                  <a:extLst>
                    <a:ext uri="{9D8B030D-6E8A-4147-A177-3AD203B41FA5}">
                      <a16:colId xmlns:a16="http://schemas.microsoft.com/office/drawing/2014/main" val="900044098"/>
                    </a:ext>
                  </a:extLst>
                </a:gridCol>
                <a:gridCol w="1903662">
                  <a:extLst>
                    <a:ext uri="{9D8B030D-6E8A-4147-A177-3AD203B41FA5}">
                      <a16:colId xmlns:a16="http://schemas.microsoft.com/office/drawing/2014/main" val="3447631977"/>
                    </a:ext>
                  </a:extLst>
                </a:gridCol>
              </a:tblGrid>
              <a:tr h="263261">
                <a:tc>
                  <a:txBody>
                    <a:bodyPr/>
                    <a:lstStyle/>
                    <a:p>
                      <a:pPr algn="dist"/>
                      <a:r>
                        <a:rPr kumimoji="1" lang="ja-JP" altLang="en-US" sz="600" b="0">
                          <a:solidFill>
                            <a:schemeClr val="tx1"/>
                          </a:solidFill>
                          <a:latin typeface="+mn-ea"/>
                          <a:ea typeface="+mn-ea"/>
                        </a:rPr>
                        <a:t>運営・企画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rPr>
                        <a:t>責任者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rPr>
                        <a:t>携帯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6772116"/>
                  </a:ext>
                </a:extLst>
              </a:tr>
              <a:tr h="263261">
                <a:tc>
                  <a:txBody>
                    <a:bodyPr/>
                    <a:lstStyle/>
                    <a:p>
                      <a:pPr algn="dist"/>
                      <a:r>
                        <a:rPr kumimoji="1" lang="ja-JP" altLang="en-US" sz="800" b="0">
                          <a:solidFill>
                            <a:schemeClr val="tx1"/>
                          </a:solidFill>
                          <a:latin typeface="+mn-ea"/>
                          <a:ea typeface="+mn-ea"/>
                        </a:rPr>
                        <a:t>搬入出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rPr>
                        <a:t>責任者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rPr>
                        <a:t>携帯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251542"/>
                  </a:ext>
                </a:extLst>
              </a:tr>
              <a:tr h="263261">
                <a:tc>
                  <a:txBody>
                    <a:bodyPr/>
                    <a:lstStyle/>
                    <a:p>
                      <a:pPr algn="dist"/>
                      <a:r>
                        <a:rPr kumimoji="1" lang="ja-JP" altLang="en-US" sz="800" b="0">
                          <a:solidFill>
                            <a:schemeClr val="tx1"/>
                          </a:solidFill>
                          <a:latin typeface="+mn-ea"/>
                          <a:ea typeface="+mn-ea"/>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rPr>
                        <a:t>責任者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b="0">
                          <a:solidFill>
                            <a:schemeClr val="tx1"/>
                          </a:solidFill>
                        </a:rPr>
                        <a:t>携帯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172194"/>
                  </a:ext>
                </a:extLst>
              </a:tr>
            </a:tbl>
          </a:graphicData>
        </a:graphic>
      </p:graphicFrame>
      <p:sp>
        <p:nvSpPr>
          <p:cNvPr id="174" name="テキスト ボックス 173">
            <a:extLst>
              <a:ext uri="{FF2B5EF4-FFF2-40B4-BE49-F238E27FC236}">
                <a16:creationId xmlns:a16="http://schemas.microsoft.com/office/drawing/2014/main" id="{98F59011-D943-7748-8AE3-24DF420B2744}"/>
              </a:ext>
            </a:extLst>
          </p:cNvPr>
          <p:cNvSpPr txBox="1"/>
          <p:nvPr/>
        </p:nvSpPr>
        <p:spPr>
          <a:xfrm>
            <a:off x="4589914" y="4290334"/>
            <a:ext cx="2852063" cy="215444"/>
          </a:xfrm>
          <a:prstGeom prst="rect">
            <a:avLst/>
          </a:prstGeom>
          <a:noFill/>
        </p:spPr>
        <p:txBody>
          <a:bodyPr wrap="none" rtlCol="0">
            <a:spAutoFit/>
          </a:bodyPr>
          <a:lstStyle/>
          <a:p>
            <a:r>
              <a:rPr kumimoji="1" lang="ja-JP" altLang="en-US" sz="800"/>
              <a:t>■設備利用（火気使用の場合は事前に申告してください）</a:t>
            </a:r>
          </a:p>
        </p:txBody>
      </p:sp>
      <p:sp>
        <p:nvSpPr>
          <p:cNvPr id="176" name="テキスト ボックス 175">
            <a:extLst>
              <a:ext uri="{FF2B5EF4-FFF2-40B4-BE49-F238E27FC236}">
                <a16:creationId xmlns:a16="http://schemas.microsoft.com/office/drawing/2014/main" id="{1449F62A-16D1-1742-8D23-DB3BEE676DD8}"/>
              </a:ext>
            </a:extLst>
          </p:cNvPr>
          <p:cNvSpPr txBox="1"/>
          <p:nvPr/>
        </p:nvSpPr>
        <p:spPr>
          <a:xfrm>
            <a:off x="8703601" y="947805"/>
            <a:ext cx="307777" cy="1439261"/>
          </a:xfrm>
          <a:prstGeom prst="rect">
            <a:avLst/>
          </a:prstGeom>
          <a:noFill/>
        </p:spPr>
        <p:txBody>
          <a:bodyPr vert="eaVert" wrap="square" rtlCol="0">
            <a:spAutoFit/>
          </a:bodyPr>
          <a:lstStyle/>
          <a:p>
            <a:pPr algn="dist"/>
            <a:r>
              <a:rPr kumimoji="1" lang="ja-JP" altLang="en-US" sz="800"/>
              <a:t>大手前通　　　　　　　　　</a:t>
            </a:r>
          </a:p>
        </p:txBody>
      </p:sp>
      <p:sp>
        <p:nvSpPr>
          <p:cNvPr id="178" name="正方形/長方形 177">
            <a:extLst>
              <a:ext uri="{FF2B5EF4-FFF2-40B4-BE49-F238E27FC236}">
                <a16:creationId xmlns:a16="http://schemas.microsoft.com/office/drawing/2014/main" id="{DB4DEB3C-C125-0F4A-A14D-AB78E08455F3}"/>
              </a:ext>
            </a:extLst>
          </p:cNvPr>
          <p:cNvSpPr/>
          <p:nvPr/>
        </p:nvSpPr>
        <p:spPr>
          <a:xfrm>
            <a:off x="4676774" y="1031887"/>
            <a:ext cx="3552826" cy="1672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正方形/長方形 182">
            <a:extLst>
              <a:ext uri="{FF2B5EF4-FFF2-40B4-BE49-F238E27FC236}">
                <a16:creationId xmlns:a16="http://schemas.microsoft.com/office/drawing/2014/main" id="{FCDB1C9B-C872-0B4A-BA0C-29D9362F6688}"/>
              </a:ext>
            </a:extLst>
          </p:cNvPr>
          <p:cNvSpPr/>
          <p:nvPr/>
        </p:nvSpPr>
        <p:spPr>
          <a:xfrm>
            <a:off x="4664146" y="925617"/>
            <a:ext cx="4380514" cy="1509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Text Box 5">
            <a:extLst>
              <a:ext uri="{FF2B5EF4-FFF2-40B4-BE49-F238E27FC236}">
                <a16:creationId xmlns:a16="http://schemas.microsoft.com/office/drawing/2014/main" id="{D33E093D-9048-DC45-B3BB-BBE3F4427D67}"/>
              </a:ext>
            </a:extLst>
          </p:cNvPr>
          <p:cNvSpPr txBox="1">
            <a:spLocks noChangeArrowheads="1"/>
          </p:cNvSpPr>
          <p:nvPr/>
        </p:nvSpPr>
        <p:spPr bwMode="auto">
          <a:xfrm>
            <a:off x="2789552" y="32931"/>
            <a:ext cx="48244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b="1">
                <a:latin typeface="+mn-ea"/>
              </a:rPr>
              <a:t>多目的スペース　トキトバ　利用申請書</a:t>
            </a:r>
            <a:endParaRPr lang="ja-JP" altLang="en-US" sz="1600" b="1">
              <a:latin typeface="+mn-ea"/>
            </a:endParaRPr>
          </a:p>
        </p:txBody>
      </p:sp>
      <p:sp>
        <p:nvSpPr>
          <p:cNvPr id="185" name="テキスト ボックス 184">
            <a:extLst>
              <a:ext uri="{FF2B5EF4-FFF2-40B4-BE49-F238E27FC236}">
                <a16:creationId xmlns:a16="http://schemas.microsoft.com/office/drawing/2014/main" id="{6C6884A7-9740-7F46-A4BE-E39716E09E19}"/>
              </a:ext>
            </a:extLst>
          </p:cNvPr>
          <p:cNvSpPr txBox="1"/>
          <p:nvPr/>
        </p:nvSpPr>
        <p:spPr>
          <a:xfrm>
            <a:off x="7231145" y="12037"/>
            <a:ext cx="1826141" cy="215444"/>
          </a:xfrm>
          <a:prstGeom prst="rect">
            <a:avLst/>
          </a:prstGeom>
          <a:noFill/>
        </p:spPr>
        <p:txBody>
          <a:bodyPr wrap="none" rtlCol="0">
            <a:spAutoFit/>
          </a:bodyPr>
          <a:lstStyle/>
          <a:p>
            <a:r>
              <a:rPr kumimoji="1" lang="ja-JP" altLang="en-US" sz="800"/>
              <a:t>お申込日　　　年　　　月　　　日</a:t>
            </a:r>
            <a:endParaRPr kumimoji="1" lang="en-US" altLang="ja-JP" sz="800" dirty="0"/>
          </a:p>
        </p:txBody>
      </p:sp>
      <p:sp>
        <p:nvSpPr>
          <p:cNvPr id="187" name="正方形/長方形 186">
            <a:extLst>
              <a:ext uri="{FF2B5EF4-FFF2-40B4-BE49-F238E27FC236}">
                <a16:creationId xmlns:a16="http://schemas.microsoft.com/office/drawing/2014/main" id="{3F12AAF1-7E12-9642-B2FA-69D2E410614B}"/>
              </a:ext>
            </a:extLst>
          </p:cNvPr>
          <p:cNvSpPr/>
          <p:nvPr/>
        </p:nvSpPr>
        <p:spPr>
          <a:xfrm>
            <a:off x="62259" y="248403"/>
            <a:ext cx="7088571" cy="646331"/>
          </a:xfrm>
          <a:prstGeom prst="rect">
            <a:avLst/>
          </a:prstGeom>
        </p:spPr>
        <p:txBody>
          <a:bodyPr wrap="square">
            <a:spAutoFit/>
          </a:bodyPr>
          <a:lstStyle/>
          <a:p>
            <a:r>
              <a:rPr kumimoji="1" lang="ja-JP" altLang="en-US" sz="900"/>
              <a:t>以下のスペースの利用を申込致します。</a:t>
            </a:r>
            <a:endParaRPr kumimoji="1" lang="en-US" altLang="ja-JP" sz="900" dirty="0"/>
          </a:p>
          <a:p>
            <a:r>
              <a:rPr kumimoji="1" lang="ja-JP" altLang="en-US" sz="900"/>
              <a:t>利用に際してはホームページに記載している利用規定を遵守します。ご不明な点がございましたらお問い合わせください。</a:t>
            </a:r>
            <a:endParaRPr kumimoji="1" lang="en-US" altLang="ja-JP" sz="900" dirty="0"/>
          </a:p>
          <a:p>
            <a:r>
              <a:rPr kumimoji="1" lang="ja-JP" altLang="en-US" sz="900"/>
              <a:t>利用内容はわかりやすく記入してください。イベント資料、パンフレットがあれば添付もしくは別途メールください。</a:t>
            </a:r>
            <a:endParaRPr kumimoji="1" lang="en-US" altLang="ja-JP" sz="900" dirty="0"/>
          </a:p>
          <a:p>
            <a:r>
              <a:rPr kumimoji="1" lang="ja-JP" altLang="en-US" sz="900"/>
              <a:t>弊社の都合上、お断りさせて頂く場合がございますのでご了承ください。</a:t>
            </a:r>
            <a:endParaRPr kumimoji="1" lang="en-US" altLang="ja-JP" sz="900" dirty="0"/>
          </a:p>
        </p:txBody>
      </p:sp>
      <p:graphicFrame>
        <p:nvGraphicFramePr>
          <p:cNvPr id="205" name="表 205">
            <a:extLst>
              <a:ext uri="{FF2B5EF4-FFF2-40B4-BE49-F238E27FC236}">
                <a16:creationId xmlns:a16="http://schemas.microsoft.com/office/drawing/2014/main" id="{0E32D4CB-1AD2-3341-92CE-0D35BEF4ACC2}"/>
              </a:ext>
            </a:extLst>
          </p:cNvPr>
          <p:cNvGraphicFramePr>
            <a:graphicFrameLocks noGrp="1"/>
          </p:cNvGraphicFramePr>
          <p:nvPr>
            <p:extLst>
              <p:ext uri="{D42A27DB-BD31-4B8C-83A1-F6EECF244321}">
                <p14:modId xmlns:p14="http://schemas.microsoft.com/office/powerpoint/2010/main" val="69667357"/>
              </p:ext>
            </p:extLst>
          </p:nvPr>
        </p:nvGraphicFramePr>
        <p:xfrm>
          <a:off x="4694054" y="948952"/>
          <a:ext cx="3332480" cy="1452352"/>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475027013"/>
                    </a:ext>
                  </a:extLst>
                </a:gridCol>
                <a:gridCol w="208280">
                  <a:extLst>
                    <a:ext uri="{9D8B030D-6E8A-4147-A177-3AD203B41FA5}">
                      <a16:colId xmlns:a16="http://schemas.microsoft.com/office/drawing/2014/main" val="4005758291"/>
                    </a:ext>
                  </a:extLst>
                </a:gridCol>
                <a:gridCol w="208280">
                  <a:extLst>
                    <a:ext uri="{9D8B030D-6E8A-4147-A177-3AD203B41FA5}">
                      <a16:colId xmlns:a16="http://schemas.microsoft.com/office/drawing/2014/main" val="1900268243"/>
                    </a:ext>
                  </a:extLst>
                </a:gridCol>
                <a:gridCol w="208280">
                  <a:extLst>
                    <a:ext uri="{9D8B030D-6E8A-4147-A177-3AD203B41FA5}">
                      <a16:colId xmlns:a16="http://schemas.microsoft.com/office/drawing/2014/main" val="1713614843"/>
                    </a:ext>
                  </a:extLst>
                </a:gridCol>
                <a:gridCol w="208280">
                  <a:extLst>
                    <a:ext uri="{9D8B030D-6E8A-4147-A177-3AD203B41FA5}">
                      <a16:colId xmlns:a16="http://schemas.microsoft.com/office/drawing/2014/main" val="4177187466"/>
                    </a:ext>
                  </a:extLst>
                </a:gridCol>
                <a:gridCol w="208280">
                  <a:extLst>
                    <a:ext uri="{9D8B030D-6E8A-4147-A177-3AD203B41FA5}">
                      <a16:colId xmlns:a16="http://schemas.microsoft.com/office/drawing/2014/main" val="2135867222"/>
                    </a:ext>
                  </a:extLst>
                </a:gridCol>
                <a:gridCol w="208280">
                  <a:extLst>
                    <a:ext uri="{9D8B030D-6E8A-4147-A177-3AD203B41FA5}">
                      <a16:colId xmlns:a16="http://schemas.microsoft.com/office/drawing/2014/main" val="1021741415"/>
                    </a:ext>
                  </a:extLst>
                </a:gridCol>
                <a:gridCol w="208280">
                  <a:extLst>
                    <a:ext uri="{9D8B030D-6E8A-4147-A177-3AD203B41FA5}">
                      <a16:colId xmlns:a16="http://schemas.microsoft.com/office/drawing/2014/main" val="218198529"/>
                    </a:ext>
                  </a:extLst>
                </a:gridCol>
                <a:gridCol w="208280">
                  <a:extLst>
                    <a:ext uri="{9D8B030D-6E8A-4147-A177-3AD203B41FA5}">
                      <a16:colId xmlns:a16="http://schemas.microsoft.com/office/drawing/2014/main" val="2061667740"/>
                    </a:ext>
                  </a:extLst>
                </a:gridCol>
                <a:gridCol w="208280">
                  <a:extLst>
                    <a:ext uri="{9D8B030D-6E8A-4147-A177-3AD203B41FA5}">
                      <a16:colId xmlns:a16="http://schemas.microsoft.com/office/drawing/2014/main" val="2949272391"/>
                    </a:ext>
                  </a:extLst>
                </a:gridCol>
                <a:gridCol w="208280">
                  <a:extLst>
                    <a:ext uri="{9D8B030D-6E8A-4147-A177-3AD203B41FA5}">
                      <a16:colId xmlns:a16="http://schemas.microsoft.com/office/drawing/2014/main" val="1271680880"/>
                    </a:ext>
                  </a:extLst>
                </a:gridCol>
                <a:gridCol w="208280">
                  <a:extLst>
                    <a:ext uri="{9D8B030D-6E8A-4147-A177-3AD203B41FA5}">
                      <a16:colId xmlns:a16="http://schemas.microsoft.com/office/drawing/2014/main" val="2391589137"/>
                    </a:ext>
                  </a:extLst>
                </a:gridCol>
                <a:gridCol w="208280">
                  <a:extLst>
                    <a:ext uri="{9D8B030D-6E8A-4147-A177-3AD203B41FA5}">
                      <a16:colId xmlns:a16="http://schemas.microsoft.com/office/drawing/2014/main" val="1399780309"/>
                    </a:ext>
                  </a:extLst>
                </a:gridCol>
                <a:gridCol w="208280">
                  <a:extLst>
                    <a:ext uri="{9D8B030D-6E8A-4147-A177-3AD203B41FA5}">
                      <a16:colId xmlns:a16="http://schemas.microsoft.com/office/drawing/2014/main" val="1004879399"/>
                    </a:ext>
                  </a:extLst>
                </a:gridCol>
                <a:gridCol w="208280">
                  <a:extLst>
                    <a:ext uri="{9D8B030D-6E8A-4147-A177-3AD203B41FA5}">
                      <a16:colId xmlns:a16="http://schemas.microsoft.com/office/drawing/2014/main" val="2858695146"/>
                    </a:ext>
                  </a:extLst>
                </a:gridCol>
                <a:gridCol w="208280">
                  <a:extLst>
                    <a:ext uri="{9D8B030D-6E8A-4147-A177-3AD203B41FA5}">
                      <a16:colId xmlns:a16="http://schemas.microsoft.com/office/drawing/2014/main" val="1185565640"/>
                    </a:ext>
                  </a:extLst>
                </a:gridCol>
              </a:tblGrid>
              <a:tr h="181544">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504546658"/>
                  </a:ext>
                </a:extLst>
              </a:tr>
              <a:tr h="181544">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613132138"/>
                  </a:ext>
                </a:extLst>
              </a:tr>
              <a:tr h="181544">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390240103"/>
                  </a:ext>
                </a:extLst>
              </a:tr>
              <a:tr h="181544">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666767078"/>
                  </a:ext>
                </a:extLst>
              </a:tr>
              <a:tr h="181544">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134673961"/>
                  </a:ext>
                </a:extLst>
              </a:tr>
              <a:tr h="181544">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407973387"/>
                  </a:ext>
                </a:extLst>
              </a:tr>
              <a:tr h="181544">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395444678"/>
                  </a:ext>
                </a:extLst>
              </a:tr>
              <a:tr h="181544">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tc>
                  <a:txBody>
                    <a:bodyPr/>
                    <a:lstStyle/>
                    <a:p>
                      <a:endParaRPr kumimoji="1" lang="ja-JP" altLang="en-US" sz="10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614730795"/>
                  </a:ext>
                </a:extLst>
              </a:tr>
            </a:tbl>
          </a:graphicData>
        </a:graphic>
      </p:graphicFrame>
      <p:cxnSp>
        <p:nvCxnSpPr>
          <p:cNvPr id="207" name="直線コネクタ 206">
            <a:extLst>
              <a:ext uri="{FF2B5EF4-FFF2-40B4-BE49-F238E27FC236}">
                <a16:creationId xmlns:a16="http://schemas.microsoft.com/office/drawing/2014/main" id="{6C330ADB-7172-1C4F-91BD-60CC7D8F8A04}"/>
              </a:ext>
            </a:extLst>
          </p:cNvPr>
          <p:cNvCxnSpPr>
            <a:cxnSpLocks/>
          </p:cNvCxnSpPr>
          <p:nvPr/>
        </p:nvCxnSpPr>
        <p:spPr>
          <a:xfrm>
            <a:off x="8703601" y="959067"/>
            <a:ext cx="0" cy="1442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B19594CE-2520-5649-8860-3CC2EB3112D9}"/>
              </a:ext>
            </a:extLst>
          </p:cNvPr>
          <p:cNvSpPr txBox="1"/>
          <p:nvPr/>
        </p:nvSpPr>
        <p:spPr>
          <a:xfrm>
            <a:off x="4183872" y="2201126"/>
            <a:ext cx="312906" cy="246221"/>
          </a:xfrm>
          <a:prstGeom prst="rect">
            <a:avLst/>
          </a:prstGeom>
          <a:noFill/>
        </p:spPr>
        <p:txBody>
          <a:bodyPr wrap="none" rtlCol="0">
            <a:spAutoFit/>
          </a:bodyPr>
          <a:lstStyle/>
          <a:p>
            <a:r>
              <a:rPr lang="ja-JP" altLang="en-US" sz="1000">
                <a:solidFill>
                  <a:schemeClr val="bg2">
                    <a:lumMod val="50000"/>
                  </a:schemeClr>
                </a:solidFill>
              </a:rPr>
              <a:t>印</a:t>
            </a:r>
          </a:p>
        </p:txBody>
      </p:sp>
      <p:sp>
        <p:nvSpPr>
          <p:cNvPr id="29" name="テキスト ボックス 28">
            <a:extLst>
              <a:ext uri="{FF2B5EF4-FFF2-40B4-BE49-F238E27FC236}">
                <a16:creationId xmlns:a16="http://schemas.microsoft.com/office/drawing/2014/main" id="{A6EAA4DA-1DF4-E640-BC20-6B056ACAD885}"/>
              </a:ext>
            </a:extLst>
          </p:cNvPr>
          <p:cNvSpPr txBox="1"/>
          <p:nvPr/>
        </p:nvSpPr>
        <p:spPr>
          <a:xfrm>
            <a:off x="4589914" y="5521975"/>
            <a:ext cx="4596130" cy="338554"/>
          </a:xfrm>
          <a:prstGeom prst="rect">
            <a:avLst/>
          </a:prstGeom>
          <a:noFill/>
        </p:spPr>
        <p:txBody>
          <a:bodyPr wrap="none" rtlCol="0">
            <a:spAutoFit/>
          </a:bodyPr>
          <a:lstStyle/>
          <a:p>
            <a:r>
              <a:rPr kumimoji="1" lang="ja-JP" altLang="en-US" sz="800"/>
              <a:t>＊利用者は利用者の責任と負担において必要な損害賠償保険や傷害保険等、各種保険への加入を</a:t>
            </a:r>
            <a:endParaRPr kumimoji="1" lang="en-US" altLang="ja-JP" sz="800" dirty="0"/>
          </a:p>
          <a:p>
            <a:r>
              <a:rPr kumimoji="1" lang="ja-JP" altLang="en-US" sz="800"/>
              <a:t>　お願いいたします。</a:t>
            </a:r>
          </a:p>
        </p:txBody>
      </p:sp>
    </p:spTree>
    <p:extLst>
      <p:ext uri="{BB962C8B-B14F-4D97-AF65-F5344CB8AC3E}">
        <p14:creationId xmlns:p14="http://schemas.microsoft.com/office/powerpoint/2010/main" val="15611916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2463</TotalTime>
  <Words>381</Words>
  <Application>Microsoft Macintosh PowerPoint</Application>
  <PresentationFormat>画面に合わせる (4:3)</PresentationFormat>
  <Paragraphs>79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催事販売会報告書</dc:title>
  <dc:creator>4470 Yoshi</dc:creator>
  <cp:lastModifiedBy>4470 Yoshi</cp:lastModifiedBy>
  <cp:revision>29</cp:revision>
  <cp:lastPrinted>2020-12-18T04:12:47Z</cp:lastPrinted>
  <dcterms:created xsi:type="dcterms:W3CDTF">2020-12-17T06:38:47Z</dcterms:created>
  <dcterms:modified xsi:type="dcterms:W3CDTF">2021-02-04T05:06:20Z</dcterms:modified>
</cp:coreProperties>
</file>